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415" r:id="rId2"/>
    <p:sldId id="458" r:id="rId3"/>
    <p:sldId id="459" r:id="rId4"/>
    <p:sldId id="460" r:id="rId5"/>
    <p:sldId id="461" r:id="rId6"/>
    <p:sldId id="455" r:id="rId7"/>
    <p:sldId id="462" r:id="rId8"/>
    <p:sldId id="454" r:id="rId9"/>
    <p:sldId id="453" r:id="rId10"/>
    <p:sldId id="464" r:id="rId11"/>
    <p:sldId id="463" r:id="rId12"/>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p:clrMru>
    <a:srgbClr val="FF965E"/>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0747" autoAdjust="0"/>
    <p:restoredTop sz="90793" autoAdjust="0"/>
  </p:normalViewPr>
  <p:slideViewPr>
    <p:cSldViewPr>
      <p:cViewPr varScale="1">
        <p:scale>
          <a:sx n="138" d="100"/>
          <a:sy n="138" d="100"/>
        </p:scale>
        <p:origin x="-120" y="-448"/>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8/22/16</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6008AE-3493-5D48-A245-434CAFCA04E8}"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6008AE-3493-5D48-A245-434CAFCA04E8}"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6008AE-3493-5D48-A245-434CAFCA04E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video" Target="file://localhost/Users/Mick/Documents/~~Mick/%20temporary/Come%20to%20Australia%20(you%20might%20accidently%20get%20killed)%20slideshowvideo%20%5BSD,%20480p%5D.mp4" TargetMode="External"/><Relationship Id="rId2" Type="http://schemas.openxmlformats.org/officeDocument/2006/relationships/slideLayout" Target="../slideLayouts/slideLayout7.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6013" y="877888"/>
            <a:ext cx="7127875" cy="1938992"/>
          </a:xfrm>
          <a:prstGeom prst="rect">
            <a:avLst/>
          </a:prstGeom>
          <a:noFill/>
          <a:ln w="9525">
            <a:noFill/>
            <a:miter lim="800000"/>
            <a:headEnd/>
            <a:tailEnd/>
          </a:ln>
        </p:spPr>
        <p:txBody>
          <a:bodyPr>
            <a:prstTxWarp prst="textNoShape">
              <a:avLst/>
            </a:prstTxWarp>
            <a:spAutoFit/>
          </a:bodyPr>
          <a:lstStyle/>
          <a:p>
            <a:pPr>
              <a:spcBef>
                <a:spcPct val="50000"/>
              </a:spcBef>
            </a:pPr>
            <a:r>
              <a:rPr lang="en-AU" sz="4800" dirty="0" smtClean="0">
                <a:solidFill>
                  <a:srgbClr val="FFFF66"/>
                </a:solidFill>
              </a:rPr>
              <a:t>Romans 8</a:t>
            </a:r>
            <a:r>
              <a:rPr lang="en-AU" sz="4800" dirty="0" smtClean="0">
                <a:solidFill>
                  <a:srgbClr val="FFFF66"/>
                </a:solidFill>
              </a:rPr>
              <a:t>:16-25</a:t>
            </a:r>
          </a:p>
          <a:p>
            <a:pPr>
              <a:spcBef>
                <a:spcPct val="50000"/>
              </a:spcBef>
            </a:pPr>
            <a:endParaRPr lang="en-AU" sz="4800" dirty="0" smtClean="0">
              <a:solidFill>
                <a:srgbClr val="FFFF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693867"/>
          </a:xfrm>
          <a:prstGeom prst="rect">
            <a:avLst/>
          </a:prstGeom>
          <a:noFill/>
          <a:ln w="9525">
            <a:noFill/>
            <a:miter lim="800000"/>
            <a:headEnd/>
            <a:tailEnd/>
          </a:ln>
        </p:spPr>
        <p:txBody>
          <a:bodyPr wrap="square">
            <a:prstTxWarp prst="textNoShape">
              <a:avLst/>
            </a:prstTxWarp>
            <a:spAutoFit/>
          </a:bodyPr>
          <a:lstStyle/>
          <a:p>
            <a:pPr marL="0" marR="0">
              <a:spcBef>
                <a:spcPts val="0"/>
              </a:spcBef>
              <a:spcAft>
                <a:spcPts val="0"/>
              </a:spcAft>
            </a:pPr>
            <a:r>
              <a:rPr lang="en-US" sz="2800" b="1" dirty="0" smtClean="0">
                <a:solidFill>
                  <a:srgbClr val="FFFFFF"/>
                </a:solidFill>
                <a:latin typeface="Comic Sans MS"/>
                <a:cs typeface="Comic Sans MS"/>
              </a:rPr>
              <a:t>21</a:t>
            </a:r>
            <a:r>
              <a:rPr lang="en-US" sz="2800" b="1" dirty="0" smtClean="0">
                <a:solidFill>
                  <a:srgbClr val="FFFFFF"/>
                </a:solidFill>
                <a:latin typeface="Comic Sans MS"/>
                <a:cs typeface="Comic Sans MS"/>
              </a:rPr>
              <a:t> </a:t>
            </a:r>
            <a:r>
              <a:rPr lang="en-US" sz="2800" dirty="0" smtClean="0">
                <a:solidFill>
                  <a:srgbClr val="FFFFFF"/>
                </a:solidFill>
                <a:latin typeface="Comic Sans MS"/>
                <a:cs typeface="Comic Sans MS"/>
              </a:rPr>
              <a:t>Then I saw a new heaven and a new earth, for the first heaven and the first earth had passed away, and the sea was no more. </a:t>
            </a:r>
            <a:r>
              <a:rPr lang="en-US" sz="2800" b="1" baseline="30000" dirty="0" smtClean="0">
                <a:solidFill>
                  <a:srgbClr val="FFFFFF"/>
                </a:solidFill>
                <a:latin typeface="Comic Sans MS"/>
                <a:cs typeface="Comic Sans MS"/>
              </a:rPr>
              <a:t>2 </a:t>
            </a:r>
            <a:r>
              <a:rPr lang="en-US" sz="2800" dirty="0" smtClean="0">
                <a:solidFill>
                  <a:srgbClr val="FFFFFF"/>
                </a:solidFill>
                <a:latin typeface="Comic Sans MS"/>
                <a:cs typeface="Comic Sans MS"/>
              </a:rPr>
              <a:t>And I saw the holy city, new Jerusalem, coming down out of heaven from God, prepared as a bride adorned for her husband. </a:t>
            </a:r>
            <a:r>
              <a:rPr lang="en-US" sz="2800" b="1" baseline="30000" dirty="0" smtClean="0">
                <a:solidFill>
                  <a:srgbClr val="FFFFFF"/>
                </a:solidFill>
                <a:latin typeface="Comic Sans MS"/>
                <a:cs typeface="Comic Sans MS"/>
              </a:rPr>
              <a:t>3 </a:t>
            </a:r>
            <a:r>
              <a:rPr lang="en-US" sz="2800" dirty="0" smtClean="0">
                <a:solidFill>
                  <a:srgbClr val="FFFFFF"/>
                </a:solidFill>
                <a:latin typeface="Comic Sans MS"/>
                <a:cs typeface="Comic Sans MS"/>
              </a:rPr>
              <a:t>And I heard a loud voice from the throne saying, “Behold, the dwelling place of God is with man. He will dwell with them, and they will be his people, and God himself will be with them as their God. </a:t>
            </a:r>
            <a:r>
              <a:rPr lang="en-US" sz="2800" b="1" baseline="30000" dirty="0" smtClean="0">
                <a:solidFill>
                  <a:srgbClr val="FFFFFF"/>
                </a:solidFill>
                <a:latin typeface="Comic Sans MS"/>
                <a:cs typeface="Comic Sans MS"/>
              </a:rPr>
              <a:t>4 </a:t>
            </a:r>
            <a:r>
              <a:rPr lang="en-US" sz="2800" dirty="0" smtClean="0">
                <a:solidFill>
                  <a:srgbClr val="FFFFFF"/>
                </a:solidFill>
                <a:latin typeface="Comic Sans MS"/>
                <a:cs typeface="Comic Sans MS"/>
              </a:rPr>
              <a:t>He will wipe away every tear from their eyes, and death shall be no more, neither shall there be mourning, nor crying, nor pain anymore, for the former things have passed away.” </a:t>
            </a:r>
            <a:endParaRPr lang="en-US" sz="2800" dirty="0">
              <a:solidFill>
                <a:srgbClr val="FFFFFF"/>
              </a:solidFill>
              <a:latin typeface="Comic Sans MS"/>
              <a:cs typeface="Comic Sans M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pPr marL="265113" indent="-265113">
              <a:buFont typeface="Arial"/>
              <a:buChar char="•"/>
            </a:pPr>
            <a:r>
              <a:rPr lang="en-US" sz="2400" spc="120" dirty="0" smtClean="0">
                <a:solidFill>
                  <a:srgbClr val="FFFF00"/>
                </a:solidFill>
                <a:latin typeface="+mj-lt"/>
                <a:cs typeface="Cooper Black"/>
              </a:rPr>
              <a:t>There’s something wrong with our world. Broken/Decaying</a:t>
            </a:r>
          </a:p>
          <a:p>
            <a:pPr marL="265113" indent="-265113">
              <a:buFont typeface="Arial"/>
              <a:buChar char="•"/>
            </a:pPr>
            <a:r>
              <a:rPr lang="en-US" sz="2400" spc="120" dirty="0" smtClean="0">
                <a:solidFill>
                  <a:srgbClr val="FFFF00"/>
                </a:solidFill>
                <a:latin typeface="+mj-lt"/>
                <a:cs typeface="Cooper Black"/>
              </a:rPr>
              <a:t>The world and its condition are in God’s hands</a:t>
            </a:r>
          </a:p>
          <a:p>
            <a:pPr marL="722313" lvl="1" indent="-265113">
              <a:buFont typeface="Arial"/>
              <a:buChar char="•"/>
            </a:pPr>
            <a:r>
              <a:rPr lang="en-US" sz="2400" spc="120" dirty="0" smtClean="0">
                <a:solidFill>
                  <a:srgbClr val="FFFFFF"/>
                </a:solidFill>
                <a:latin typeface="+mj-lt"/>
                <a:cs typeface="Cooper Black"/>
              </a:rPr>
              <a:t>humanity sinned against God</a:t>
            </a:r>
          </a:p>
          <a:p>
            <a:pPr marL="722313" lvl="1" indent="-265113">
              <a:buFont typeface="Arial"/>
              <a:buChar char="•"/>
            </a:pPr>
            <a:r>
              <a:rPr lang="en-US" sz="2400" spc="120" dirty="0" smtClean="0">
                <a:solidFill>
                  <a:srgbClr val="FFFFFF"/>
                </a:solidFill>
                <a:latin typeface="+mj-lt"/>
                <a:cs typeface="Cooper Black"/>
              </a:rPr>
              <a:t>man and creation were cursed because of this sin</a:t>
            </a:r>
          </a:p>
          <a:p>
            <a:pPr marL="722313" lvl="1" indent="-265113">
              <a:buFont typeface="Arial"/>
              <a:buChar char="•"/>
            </a:pPr>
            <a:r>
              <a:rPr lang="en-US" sz="2400" spc="120" dirty="0" smtClean="0">
                <a:solidFill>
                  <a:srgbClr val="FFFFFF"/>
                </a:solidFill>
                <a:latin typeface="+mj-lt"/>
                <a:cs typeface="Cooper Black"/>
              </a:rPr>
              <a:t>God subjected creation to this, And will one day fix it</a:t>
            </a:r>
          </a:p>
          <a:p>
            <a:pPr marL="265113" indent="-265113">
              <a:buFont typeface="Arial"/>
              <a:buChar char="•"/>
            </a:pPr>
            <a:r>
              <a:rPr lang="en-US" sz="2400" spc="120" dirty="0" smtClean="0">
                <a:solidFill>
                  <a:srgbClr val="FFFF00"/>
                </a:solidFill>
                <a:latin typeface="+mj-lt"/>
                <a:cs typeface="Cooper Black"/>
              </a:rPr>
              <a:t>Creation groans (disaster;  disease;  war;  climate)</a:t>
            </a:r>
          </a:p>
        </p:txBody>
      </p:sp>
      <p:sp>
        <p:nvSpPr>
          <p:cNvPr id="8" name="Rectangle 7"/>
          <p:cNvSpPr/>
          <p:nvPr/>
        </p:nvSpPr>
        <p:spPr>
          <a:xfrm>
            <a:off x="0" y="2247900"/>
            <a:ext cx="9067800" cy="1200328"/>
          </a:xfrm>
          <a:prstGeom prst="rect">
            <a:avLst/>
          </a:prstGeom>
          <a:ln w="15875">
            <a:solidFill>
              <a:schemeClr val="bg1"/>
            </a:solidFill>
          </a:ln>
        </p:spPr>
        <p:txBody>
          <a:bodyPr wrap="square">
            <a:spAutoFit/>
          </a:bodyPr>
          <a:lstStyle/>
          <a:p>
            <a:pPr algn="ctr"/>
            <a:r>
              <a:rPr lang="en-US" sz="2400" spc="120" baseline="30000" dirty="0" smtClean="0">
                <a:solidFill>
                  <a:schemeClr val="bg1"/>
                </a:solidFill>
                <a:latin typeface="Comic Sans MS"/>
                <a:cs typeface="Comic Sans MS"/>
              </a:rPr>
              <a:t>21</a:t>
            </a:r>
            <a:r>
              <a:rPr lang="en-US" sz="2400" spc="120" dirty="0" smtClean="0">
                <a:solidFill>
                  <a:schemeClr val="bg1"/>
                </a:solidFill>
                <a:latin typeface="Comic Sans MS"/>
                <a:cs typeface="Comic Sans MS"/>
              </a:rPr>
              <a:t> .... creation </a:t>
            </a:r>
            <a:r>
              <a:rPr lang="en-US" sz="2400" spc="120" dirty="0" smtClean="0">
                <a:solidFill>
                  <a:schemeClr val="bg1"/>
                </a:solidFill>
                <a:latin typeface="Comic Sans MS"/>
                <a:cs typeface="Comic Sans MS"/>
              </a:rPr>
              <a:t>itself will be </a:t>
            </a:r>
            <a:r>
              <a:rPr lang="en-US" sz="2400" b="1" u="sng" spc="120" dirty="0" smtClean="0">
                <a:solidFill>
                  <a:schemeClr val="bg1"/>
                </a:solidFill>
                <a:latin typeface="Comic Sans MS"/>
                <a:cs typeface="Comic Sans MS"/>
              </a:rPr>
              <a:t>set free </a:t>
            </a:r>
            <a:r>
              <a:rPr lang="en-US" sz="2400" spc="120" dirty="0" smtClean="0">
                <a:solidFill>
                  <a:schemeClr val="bg1"/>
                </a:solidFill>
                <a:latin typeface="Comic Sans MS"/>
                <a:cs typeface="Comic Sans MS"/>
              </a:rPr>
              <a:t>from its bondage to corruption and obtain the </a:t>
            </a:r>
            <a:r>
              <a:rPr lang="en-US" sz="2400" u="sng" spc="120" dirty="0" smtClean="0">
                <a:solidFill>
                  <a:schemeClr val="bg1"/>
                </a:solidFill>
                <a:latin typeface="Comic Sans MS"/>
                <a:cs typeface="Comic Sans MS"/>
              </a:rPr>
              <a:t>freedom of the glory of the children of God</a:t>
            </a:r>
            <a:endParaRPr lang="en-US" sz="2400" u="sng" spc="120" dirty="0">
              <a:solidFill>
                <a:schemeClr val="bg1"/>
              </a:solidFill>
              <a:latin typeface="Comic Sans MS"/>
              <a:cs typeface="Comic Sans MS"/>
            </a:endParaRPr>
          </a:p>
        </p:txBody>
      </p:sp>
      <p:sp>
        <p:nvSpPr>
          <p:cNvPr id="9" name="TextBox 8"/>
          <p:cNvSpPr txBox="1"/>
          <p:nvPr/>
        </p:nvSpPr>
        <p:spPr>
          <a:xfrm>
            <a:off x="0" y="3467100"/>
            <a:ext cx="9144000" cy="2308324"/>
          </a:xfrm>
          <a:prstGeom prst="rect">
            <a:avLst/>
          </a:prstGeom>
          <a:noFill/>
        </p:spPr>
        <p:txBody>
          <a:bodyPr wrap="square" rtlCol="0">
            <a:spAutoFit/>
          </a:bodyPr>
          <a:lstStyle/>
          <a:p>
            <a:pPr marL="265113" indent="-265113">
              <a:buFont typeface="Arial"/>
              <a:buChar char="•"/>
            </a:pPr>
            <a:r>
              <a:rPr lang="en-US" sz="2400" spc="120" dirty="0" smtClean="0">
                <a:solidFill>
                  <a:srgbClr val="FFFF00"/>
                </a:solidFill>
                <a:latin typeface="+mj-lt"/>
                <a:cs typeface="Cooper Black"/>
              </a:rPr>
              <a:t>God’s plan, is to redeem His Children &amp; creation itself</a:t>
            </a:r>
          </a:p>
          <a:p>
            <a:pPr marL="265113" indent="-265113">
              <a:buFont typeface="Arial"/>
              <a:buChar char="•"/>
            </a:pPr>
            <a:r>
              <a:rPr lang="en-US" sz="2400" spc="120" dirty="0" smtClean="0">
                <a:solidFill>
                  <a:srgbClr val="FFFF00"/>
                </a:solidFill>
                <a:latin typeface="+mj-lt"/>
                <a:cs typeface="Cooper Black"/>
              </a:rPr>
              <a:t>The old </a:t>
            </a:r>
            <a:r>
              <a:rPr lang="en-US" sz="2400" spc="120" dirty="0" smtClean="0">
                <a:solidFill>
                  <a:srgbClr val="FFFF00"/>
                </a:solidFill>
                <a:latin typeface="+mj-lt"/>
                <a:cs typeface="Cooper Black"/>
              </a:rPr>
              <a:t>heavens &amp; old Earth are passing away</a:t>
            </a:r>
          </a:p>
          <a:p>
            <a:pPr marL="265113" indent="-265113">
              <a:buFont typeface="Arial"/>
              <a:buChar char="•"/>
            </a:pPr>
            <a:r>
              <a:rPr lang="en-US" sz="2400" spc="120" dirty="0" smtClean="0">
                <a:solidFill>
                  <a:srgbClr val="FFFF00"/>
                </a:solidFill>
                <a:latin typeface="+mj-lt"/>
                <a:cs typeface="Cooper Black"/>
              </a:rPr>
              <a:t>God will live with us on the New Earth </a:t>
            </a:r>
          </a:p>
          <a:p>
            <a:pPr marL="265113" indent="-265113">
              <a:buFont typeface="Arial"/>
              <a:buChar char="•"/>
            </a:pPr>
            <a:r>
              <a:rPr lang="en-US" sz="2400" spc="120" dirty="0" smtClean="0">
                <a:solidFill>
                  <a:srgbClr val="FFFF00"/>
                </a:solidFill>
                <a:latin typeface="+mj-lt"/>
                <a:cs typeface="Cooper Black"/>
              </a:rPr>
              <a:t>The glorification and renewal of the Earth is bound up in the glorification of God’s children</a:t>
            </a:r>
          </a:p>
          <a:p>
            <a:pPr marL="265113" indent="-265113">
              <a:buFont typeface="Arial"/>
              <a:buChar char="•"/>
            </a:pPr>
            <a:r>
              <a:rPr lang="en-US" sz="2400" spc="120" dirty="0" smtClean="0">
                <a:solidFill>
                  <a:srgbClr val="FFFFFF"/>
                </a:solidFill>
                <a:latin typeface="+mj-lt"/>
                <a:cs typeface="Cooper Black"/>
              </a:rPr>
              <a:t>A sure and certain hope.  Christians &amp; Creation in Glory</a:t>
            </a:r>
            <a:endParaRPr lang="en-US" sz="2400" spc="120" dirty="0">
              <a:solidFill>
                <a:srgbClr val="FFFFFF"/>
              </a:solidFill>
              <a:latin typeface="+mj-lt"/>
              <a:cs typeface="Cooper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016757"/>
          </a:xfrm>
          <a:prstGeom prst="rect">
            <a:avLst/>
          </a:prstGeom>
          <a:noFill/>
          <a:ln w="9525">
            <a:noFill/>
            <a:miter lim="800000"/>
            <a:headEnd/>
            <a:tailEnd/>
          </a:ln>
        </p:spPr>
        <p:txBody>
          <a:bodyPr wrap="square">
            <a:prstTxWarp prst="textNoShape">
              <a:avLst/>
            </a:prstTxWarp>
            <a:spAutoFit/>
          </a:bodyPr>
          <a:lstStyle/>
          <a:p>
            <a:pPr>
              <a:spcAft>
                <a:spcPts val="0"/>
              </a:spcAft>
            </a:pPr>
            <a:r>
              <a:rPr lang="en-AU" sz="3200" b="1" baseline="30000" dirty="0" smtClean="0">
                <a:solidFill>
                  <a:schemeClr val="bg1"/>
                </a:solidFill>
                <a:latin typeface="Times New Roman"/>
                <a:ea typeface="Cambria"/>
                <a:cs typeface="Times New Roman"/>
              </a:rPr>
              <a:t>16 </a:t>
            </a:r>
            <a:r>
              <a:rPr lang="en-AU" sz="3200" dirty="0" smtClean="0">
                <a:solidFill>
                  <a:schemeClr val="bg1"/>
                </a:solidFill>
                <a:latin typeface="Times New Roman"/>
                <a:ea typeface="Cambria"/>
                <a:cs typeface="Times New Roman"/>
              </a:rPr>
              <a:t>The Spirit himself bears witness with our spirit that we are children of God, </a:t>
            </a:r>
            <a:r>
              <a:rPr lang="en-AU" sz="3200" b="1" baseline="30000" dirty="0" smtClean="0">
                <a:solidFill>
                  <a:schemeClr val="bg1"/>
                </a:solidFill>
                <a:latin typeface="Times New Roman"/>
                <a:ea typeface="Cambria"/>
                <a:cs typeface="Times New Roman"/>
              </a:rPr>
              <a:t>17 </a:t>
            </a:r>
            <a:r>
              <a:rPr lang="en-AU" sz="3200" dirty="0" smtClean="0">
                <a:solidFill>
                  <a:schemeClr val="bg1"/>
                </a:solidFill>
                <a:latin typeface="Times New Roman"/>
                <a:ea typeface="Cambria"/>
                <a:cs typeface="Times New Roman"/>
              </a:rPr>
              <a:t>and if children, then heirs—heirs of God and fellow heirs with Christ, provided we suffer with him in order that we may also be glorified with him. </a:t>
            </a:r>
            <a:endParaRPr lang="en-US" sz="3200" dirty="0" smtClean="0">
              <a:solidFill>
                <a:schemeClr val="bg1"/>
              </a:solidFill>
              <a:latin typeface="Times New Roman"/>
              <a:ea typeface="Cambria"/>
              <a:cs typeface="Times New Roman"/>
            </a:endParaRPr>
          </a:p>
          <a:p>
            <a:pPr>
              <a:spcAft>
                <a:spcPts val="0"/>
              </a:spcAft>
            </a:pPr>
            <a:endParaRPr lang="en-US" sz="3200" b="1" dirty="0" smtClean="0">
              <a:solidFill>
                <a:schemeClr val="bg1"/>
              </a:solidFill>
              <a:latin typeface="Times New Roman"/>
              <a:ea typeface="Cambria"/>
              <a:cs typeface="Times New Roman"/>
            </a:endParaRPr>
          </a:p>
          <a:p>
            <a:r>
              <a:rPr lang="en-AU" sz="3200" b="1" baseline="30000" dirty="0" smtClean="0">
                <a:solidFill>
                  <a:schemeClr val="bg1"/>
                </a:solidFill>
                <a:latin typeface="Times New Roman"/>
                <a:ea typeface="Cambria"/>
                <a:cs typeface="Times New Roman"/>
              </a:rPr>
              <a:t>18</a:t>
            </a:r>
            <a:r>
              <a:rPr lang="en-AU" sz="3200" b="1" baseline="30000" dirty="0" smtClean="0">
                <a:solidFill>
                  <a:schemeClr val="bg1"/>
                </a:solidFill>
                <a:latin typeface="Times New Roman"/>
                <a:ea typeface="Cambria"/>
                <a:cs typeface="Times New Roman"/>
              </a:rPr>
              <a:t> </a:t>
            </a:r>
            <a:r>
              <a:rPr lang="en-AU" sz="3200" dirty="0" smtClean="0">
                <a:solidFill>
                  <a:schemeClr val="bg1"/>
                </a:solidFill>
                <a:latin typeface="Times New Roman"/>
                <a:ea typeface="Cambria"/>
                <a:cs typeface="Times New Roman"/>
              </a:rPr>
              <a:t>For I consider that the sufferings of this present time are not worth comparing with the glory that is to be revealed to us. </a:t>
            </a:r>
            <a:r>
              <a:rPr lang="en-AU" sz="3200" b="1" baseline="30000" dirty="0" smtClean="0">
                <a:solidFill>
                  <a:schemeClr val="bg1"/>
                </a:solidFill>
                <a:latin typeface="Times New Roman"/>
                <a:ea typeface="Cambria"/>
                <a:cs typeface="Times New Roman"/>
              </a:rPr>
              <a:t>19 </a:t>
            </a:r>
            <a:r>
              <a:rPr lang="en-AU" sz="3200" dirty="0" smtClean="0">
                <a:solidFill>
                  <a:schemeClr val="bg1"/>
                </a:solidFill>
                <a:latin typeface="Times New Roman"/>
                <a:ea typeface="Cambria"/>
                <a:cs typeface="Times New Roman"/>
              </a:rPr>
              <a:t>For the creation waits with eager longing for the revealing of the sons of God. </a:t>
            </a:r>
            <a:endParaRPr lang="en-US" sz="3200" dirty="0">
              <a:solidFill>
                <a:schemeClr val="bg1"/>
              </a:solidFill>
              <a:latin typeface="Times New Roman"/>
              <a:ea typeface="Cambria"/>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4044184"/>
          </a:xfrm>
          <a:prstGeom prst="rect">
            <a:avLst/>
          </a:prstGeom>
          <a:noFill/>
          <a:ln w="9525">
            <a:noFill/>
            <a:miter lim="800000"/>
            <a:headEnd/>
            <a:tailEnd/>
          </a:ln>
        </p:spPr>
        <p:txBody>
          <a:bodyPr wrap="square">
            <a:prstTxWarp prst="textNoShape">
              <a:avLst/>
            </a:prstTxWarp>
            <a:spAutoFit/>
          </a:bodyPr>
          <a:lstStyle/>
          <a:p>
            <a:pPr indent="228600">
              <a:lnSpc>
                <a:spcPct val="115000"/>
              </a:lnSpc>
              <a:spcAft>
                <a:spcPts val="0"/>
              </a:spcAft>
            </a:pPr>
            <a:r>
              <a:rPr lang="en-AU" sz="3200" b="1" baseline="30000" dirty="0" smtClean="0">
                <a:solidFill>
                  <a:srgbClr val="FFFFFF"/>
                </a:solidFill>
                <a:latin typeface="Times New Roman"/>
                <a:ea typeface="Cambria"/>
                <a:cs typeface="Times New Roman"/>
              </a:rPr>
              <a:t>20 </a:t>
            </a:r>
            <a:r>
              <a:rPr lang="en-AU" sz="3200" dirty="0" smtClean="0">
                <a:solidFill>
                  <a:srgbClr val="FFFFFF"/>
                </a:solidFill>
                <a:latin typeface="Times New Roman"/>
                <a:ea typeface="Cambria"/>
                <a:cs typeface="Times New Roman"/>
              </a:rPr>
              <a:t>For the creation was subjected to futility, not willingly, but because of him who subjected it, in hope </a:t>
            </a:r>
            <a:r>
              <a:rPr lang="en-AU" sz="3200" b="1" baseline="30000" dirty="0" smtClean="0">
                <a:solidFill>
                  <a:srgbClr val="FFFFFF"/>
                </a:solidFill>
                <a:latin typeface="Times New Roman"/>
                <a:ea typeface="Cambria"/>
                <a:cs typeface="Times New Roman"/>
              </a:rPr>
              <a:t>21 </a:t>
            </a:r>
            <a:r>
              <a:rPr lang="en-AU" sz="3200" dirty="0" smtClean="0">
                <a:solidFill>
                  <a:srgbClr val="FFFFFF"/>
                </a:solidFill>
                <a:latin typeface="Times New Roman"/>
                <a:ea typeface="Cambria"/>
                <a:cs typeface="Times New Roman"/>
              </a:rPr>
              <a:t>that the creation itself will be set free from its bondage to corruption and obtain the freedom of the glory of the children of God. </a:t>
            </a:r>
            <a:r>
              <a:rPr lang="en-AU" sz="3200" b="1" baseline="30000" dirty="0" smtClean="0">
                <a:solidFill>
                  <a:srgbClr val="FFFFFF"/>
                </a:solidFill>
                <a:latin typeface="Times New Roman"/>
                <a:ea typeface="Cambria"/>
                <a:cs typeface="Times New Roman"/>
              </a:rPr>
              <a:t>22 </a:t>
            </a:r>
            <a:r>
              <a:rPr lang="en-AU" sz="3200" dirty="0" smtClean="0">
                <a:solidFill>
                  <a:srgbClr val="FFFFFF"/>
                </a:solidFill>
                <a:latin typeface="Times New Roman"/>
                <a:ea typeface="Cambria"/>
                <a:cs typeface="Times New Roman"/>
              </a:rPr>
              <a:t>For we know that the whole creation has been groaning together in the pains of childbirth until now. </a:t>
            </a:r>
            <a:endParaRPr lang="en-US" sz="3200" dirty="0">
              <a:solidFill>
                <a:srgbClr val="FFFFFF"/>
              </a:solidFill>
              <a:latin typeface="Times New Roman"/>
              <a:ea typeface="Cambria"/>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4044184"/>
          </a:xfrm>
          <a:prstGeom prst="rect">
            <a:avLst/>
          </a:prstGeom>
          <a:noFill/>
          <a:ln w="9525">
            <a:noFill/>
            <a:miter lim="800000"/>
            <a:headEnd/>
            <a:tailEnd/>
          </a:ln>
        </p:spPr>
        <p:txBody>
          <a:bodyPr wrap="square">
            <a:prstTxWarp prst="textNoShape">
              <a:avLst/>
            </a:prstTxWarp>
            <a:spAutoFit/>
          </a:bodyPr>
          <a:lstStyle/>
          <a:p>
            <a:pPr indent="228600">
              <a:lnSpc>
                <a:spcPct val="115000"/>
              </a:lnSpc>
              <a:spcAft>
                <a:spcPts val="0"/>
              </a:spcAft>
            </a:pPr>
            <a:r>
              <a:rPr lang="en-AU" sz="3200" b="1" baseline="30000" dirty="0" smtClean="0">
                <a:solidFill>
                  <a:srgbClr val="FFFFFF"/>
                </a:solidFill>
                <a:latin typeface="Times New Roman"/>
                <a:ea typeface="Cambria"/>
                <a:cs typeface="Times New Roman"/>
              </a:rPr>
              <a:t>23 </a:t>
            </a:r>
            <a:r>
              <a:rPr lang="en-AU" sz="3200" dirty="0" smtClean="0">
                <a:solidFill>
                  <a:srgbClr val="FFFFFF"/>
                </a:solidFill>
                <a:latin typeface="Times New Roman"/>
                <a:ea typeface="Cambria"/>
                <a:cs typeface="Times New Roman"/>
              </a:rPr>
              <a:t>And not only the creation, but we ourselves, who have the </a:t>
            </a:r>
            <a:r>
              <a:rPr lang="en-AU" sz="3200" dirty="0" err="1" smtClean="0">
                <a:solidFill>
                  <a:srgbClr val="FFFFFF"/>
                </a:solidFill>
                <a:latin typeface="Times New Roman"/>
                <a:ea typeface="Cambria"/>
                <a:cs typeface="Times New Roman"/>
              </a:rPr>
              <a:t>firstfruits</a:t>
            </a:r>
            <a:r>
              <a:rPr lang="en-AU" sz="3200" dirty="0" smtClean="0">
                <a:solidFill>
                  <a:srgbClr val="FFFFFF"/>
                </a:solidFill>
                <a:latin typeface="Times New Roman"/>
                <a:ea typeface="Cambria"/>
                <a:cs typeface="Times New Roman"/>
              </a:rPr>
              <a:t> of the Spirit, groan inwardly as we wait eagerly for adoption as sons, the redemption of our bodies. </a:t>
            </a:r>
            <a:r>
              <a:rPr lang="en-AU" sz="3200" b="1" baseline="30000" dirty="0" smtClean="0">
                <a:solidFill>
                  <a:srgbClr val="FFFFFF"/>
                </a:solidFill>
                <a:latin typeface="Times New Roman"/>
                <a:ea typeface="Cambria"/>
                <a:cs typeface="Times New Roman"/>
              </a:rPr>
              <a:t>24 </a:t>
            </a:r>
            <a:r>
              <a:rPr lang="en-AU" sz="3200" dirty="0" smtClean="0">
                <a:solidFill>
                  <a:srgbClr val="FFFFFF"/>
                </a:solidFill>
                <a:latin typeface="Times New Roman"/>
                <a:ea typeface="Cambria"/>
                <a:cs typeface="Times New Roman"/>
              </a:rPr>
              <a:t>For in this hope we were saved. Now hope that is seen is not hope. For who hopes for what he sees? </a:t>
            </a:r>
            <a:r>
              <a:rPr lang="en-AU" sz="3200" b="1" baseline="30000" dirty="0" smtClean="0">
                <a:solidFill>
                  <a:srgbClr val="FFFFFF"/>
                </a:solidFill>
                <a:latin typeface="Times New Roman"/>
                <a:ea typeface="Cambria"/>
                <a:cs typeface="Times New Roman"/>
              </a:rPr>
              <a:t>25 </a:t>
            </a:r>
            <a:r>
              <a:rPr lang="en-AU" sz="3200" dirty="0" smtClean="0">
                <a:solidFill>
                  <a:srgbClr val="FFFFFF"/>
                </a:solidFill>
                <a:latin typeface="Times New Roman"/>
                <a:ea typeface="Cambria"/>
                <a:cs typeface="Times New Roman"/>
              </a:rPr>
              <a:t>But if we hope for what we do not see, we wait for it with patience. </a:t>
            </a:r>
            <a:endParaRPr lang="en-US" sz="3200" dirty="0">
              <a:solidFill>
                <a:srgbClr val="FFFFFF"/>
              </a:solidFill>
              <a:latin typeface="Times New Roman"/>
              <a:ea typeface="Cambria"/>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495800" y="3238500"/>
            <a:ext cx="4076700" cy="3061342"/>
          </a:xfrm>
          <a:prstGeom prst="rect">
            <a:avLst/>
          </a:prstGeom>
        </p:spPr>
      </p:pic>
      <p:pic>
        <p:nvPicPr>
          <p:cNvPr id="9" name="Picture 8"/>
          <p:cNvPicPr>
            <a:picLocks noChangeAspect="1"/>
          </p:cNvPicPr>
          <p:nvPr/>
        </p:nvPicPr>
        <p:blipFill>
          <a:blip r:embed="rId3"/>
          <a:stretch>
            <a:fillRect/>
          </a:stretch>
        </p:blipFill>
        <p:spPr>
          <a:xfrm>
            <a:off x="7145316" y="0"/>
            <a:ext cx="3031035" cy="2552700"/>
          </a:xfrm>
          <a:prstGeom prst="rect">
            <a:avLst/>
          </a:prstGeom>
        </p:spPr>
      </p:pic>
      <p:pic>
        <p:nvPicPr>
          <p:cNvPr id="7" name="Picture 6"/>
          <p:cNvPicPr>
            <a:picLocks noChangeAspect="1"/>
          </p:cNvPicPr>
          <p:nvPr/>
        </p:nvPicPr>
        <p:blipFill>
          <a:blip r:embed="rId4"/>
          <a:stretch>
            <a:fillRect/>
          </a:stretch>
        </p:blipFill>
        <p:spPr>
          <a:xfrm>
            <a:off x="4953000" y="0"/>
            <a:ext cx="2209800" cy="2473657"/>
          </a:xfrm>
          <a:prstGeom prst="rect">
            <a:avLst/>
          </a:prstGeom>
        </p:spPr>
      </p:pic>
      <p:pic>
        <p:nvPicPr>
          <p:cNvPr id="5" name="Picture 4"/>
          <p:cNvPicPr>
            <a:picLocks noChangeAspect="1"/>
          </p:cNvPicPr>
          <p:nvPr/>
        </p:nvPicPr>
        <p:blipFill>
          <a:blip r:embed="rId5"/>
          <a:stretch>
            <a:fillRect/>
          </a:stretch>
        </p:blipFill>
        <p:spPr>
          <a:xfrm>
            <a:off x="0" y="0"/>
            <a:ext cx="4953000" cy="2786063"/>
          </a:xfrm>
          <a:prstGeom prst="rect">
            <a:avLst/>
          </a:prstGeom>
        </p:spPr>
      </p:pic>
      <p:pic>
        <p:nvPicPr>
          <p:cNvPr id="6" name="Picture 5"/>
          <p:cNvPicPr>
            <a:picLocks noChangeAspect="1"/>
          </p:cNvPicPr>
          <p:nvPr/>
        </p:nvPicPr>
        <p:blipFill>
          <a:blip r:embed="rId6"/>
          <a:stretch>
            <a:fillRect/>
          </a:stretch>
        </p:blipFill>
        <p:spPr>
          <a:xfrm>
            <a:off x="0" y="3009900"/>
            <a:ext cx="4584700" cy="2581539"/>
          </a:xfrm>
          <a:prstGeom prst="rect">
            <a:avLst/>
          </a:prstGeom>
        </p:spPr>
      </p:pic>
      <p:pic>
        <p:nvPicPr>
          <p:cNvPr id="4" name="Picture 3"/>
          <p:cNvPicPr>
            <a:picLocks noChangeAspect="1"/>
          </p:cNvPicPr>
          <p:nvPr/>
        </p:nvPicPr>
        <p:blipFill>
          <a:blip r:embed="rId7"/>
          <a:stretch>
            <a:fillRect/>
          </a:stretch>
        </p:blipFill>
        <p:spPr>
          <a:xfrm rot="19704426">
            <a:off x="4009196" y="1564632"/>
            <a:ext cx="5029200" cy="3346876"/>
          </a:xfrm>
          <a:prstGeom prst="rect">
            <a:avLst/>
          </a:prstGeom>
        </p:spPr>
      </p:pic>
      <p:pic>
        <p:nvPicPr>
          <p:cNvPr id="8" name="Picture 7"/>
          <p:cNvPicPr>
            <a:picLocks noChangeAspect="1"/>
          </p:cNvPicPr>
          <p:nvPr/>
        </p:nvPicPr>
        <p:blipFill>
          <a:blip r:embed="rId8"/>
          <a:stretch>
            <a:fillRect/>
          </a:stretch>
        </p:blipFill>
        <p:spPr>
          <a:xfrm>
            <a:off x="7467600" y="3619500"/>
            <a:ext cx="2927412" cy="2095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me to Australia (you might accidently get killed) slideshowvideo [SD, 480p].mp4">
            <a:hlinkClick r:id="" action="ppaction://media"/>
          </p:cNvPr>
          <p:cNvPicPr/>
          <p:nvPr>
            <a:videoFile r:link="rId1"/>
          </p:nvPr>
        </p:nvPicPr>
        <p:blipFill>
          <a:blip r:embed="rId3"/>
          <a:stretch>
            <a:fillRect/>
          </a:stretch>
        </p:blipFill>
        <p:spPr>
          <a:xfrm>
            <a:off x="0" y="287757"/>
            <a:ext cx="9144000" cy="5139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1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495800" y="3238500"/>
            <a:ext cx="4076700" cy="3061342"/>
          </a:xfrm>
          <a:prstGeom prst="rect">
            <a:avLst/>
          </a:prstGeom>
        </p:spPr>
      </p:pic>
      <p:pic>
        <p:nvPicPr>
          <p:cNvPr id="9" name="Picture 8"/>
          <p:cNvPicPr>
            <a:picLocks noChangeAspect="1"/>
          </p:cNvPicPr>
          <p:nvPr/>
        </p:nvPicPr>
        <p:blipFill>
          <a:blip r:embed="rId3"/>
          <a:stretch>
            <a:fillRect/>
          </a:stretch>
        </p:blipFill>
        <p:spPr>
          <a:xfrm>
            <a:off x="7145316" y="0"/>
            <a:ext cx="3031035" cy="2552700"/>
          </a:xfrm>
          <a:prstGeom prst="rect">
            <a:avLst/>
          </a:prstGeom>
        </p:spPr>
      </p:pic>
      <p:pic>
        <p:nvPicPr>
          <p:cNvPr id="7" name="Picture 6"/>
          <p:cNvPicPr>
            <a:picLocks noChangeAspect="1"/>
          </p:cNvPicPr>
          <p:nvPr/>
        </p:nvPicPr>
        <p:blipFill>
          <a:blip r:embed="rId4"/>
          <a:stretch>
            <a:fillRect/>
          </a:stretch>
        </p:blipFill>
        <p:spPr>
          <a:xfrm>
            <a:off x="4953000" y="0"/>
            <a:ext cx="2209800" cy="2473657"/>
          </a:xfrm>
          <a:prstGeom prst="rect">
            <a:avLst/>
          </a:prstGeom>
        </p:spPr>
      </p:pic>
      <p:pic>
        <p:nvPicPr>
          <p:cNvPr id="5" name="Picture 4"/>
          <p:cNvPicPr>
            <a:picLocks noChangeAspect="1"/>
          </p:cNvPicPr>
          <p:nvPr/>
        </p:nvPicPr>
        <p:blipFill>
          <a:blip r:embed="rId5"/>
          <a:stretch>
            <a:fillRect/>
          </a:stretch>
        </p:blipFill>
        <p:spPr>
          <a:xfrm>
            <a:off x="0" y="0"/>
            <a:ext cx="4953000" cy="2786063"/>
          </a:xfrm>
          <a:prstGeom prst="rect">
            <a:avLst/>
          </a:prstGeom>
        </p:spPr>
      </p:pic>
      <p:pic>
        <p:nvPicPr>
          <p:cNvPr id="6" name="Picture 5"/>
          <p:cNvPicPr>
            <a:picLocks noChangeAspect="1"/>
          </p:cNvPicPr>
          <p:nvPr/>
        </p:nvPicPr>
        <p:blipFill>
          <a:blip r:embed="rId6"/>
          <a:stretch>
            <a:fillRect/>
          </a:stretch>
        </p:blipFill>
        <p:spPr>
          <a:xfrm>
            <a:off x="0" y="3009900"/>
            <a:ext cx="4584700" cy="2581539"/>
          </a:xfrm>
          <a:prstGeom prst="rect">
            <a:avLst/>
          </a:prstGeom>
        </p:spPr>
      </p:pic>
      <p:pic>
        <p:nvPicPr>
          <p:cNvPr id="4" name="Picture 3"/>
          <p:cNvPicPr>
            <a:picLocks noChangeAspect="1"/>
          </p:cNvPicPr>
          <p:nvPr/>
        </p:nvPicPr>
        <p:blipFill>
          <a:blip r:embed="rId7"/>
          <a:stretch>
            <a:fillRect/>
          </a:stretch>
        </p:blipFill>
        <p:spPr>
          <a:xfrm rot="19704426">
            <a:off x="4009196" y="1564632"/>
            <a:ext cx="5029200" cy="3346876"/>
          </a:xfrm>
          <a:prstGeom prst="rect">
            <a:avLst/>
          </a:prstGeom>
        </p:spPr>
      </p:pic>
      <p:pic>
        <p:nvPicPr>
          <p:cNvPr id="8" name="Picture 7"/>
          <p:cNvPicPr>
            <a:picLocks noChangeAspect="1"/>
          </p:cNvPicPr>
          <p:nvPr/>
        </p:nvPicPr>
        <p:blipFill>
          <a:blip r:embed="rId8"/>
          <a:stretch>
            <a:fillRect/>
          </a:stretch>
        </p:blipFill>
        <p:spPr>
          <a:xfrm>
            <a:off x="7467600" y="3619500"/>
            <a:ext cx="2927412" cy="2095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pPr marL="265113" indent="-265113">
              <a:buFont typeface="Arial"/>
              <a:buChar char="•"/>
            </a:pPr>
            <a:r>
              <a:rPr lang="en-US" sz="2400" spc="120" dirty="0" smtClean="0">
                <a:solidFill>
                  <a:srgbClr val="FFFF00"/>
                </a:solidFill>
                <a:latin typeface="+mj-lt"/>
                <a:cs typeface="Cooper Black"/>
              </a:rPr>
              <a:t>There’s something wrong with our world. Broken/Decaying</a:t>
            </a:r>
          </a:p>
          <a:p>
            <a:pPr marL="265113" indent="-265113">
              <a:buFont typeface="Arial"/>
              <a:buChar char="•"/>
            </a:pPr>
            <a:r>
              <a:rPr lang="en-US" sz="2400" spc="120" dirty="0" smtClean="0">
                <a:solidFill>
                  <a:srgbClr val="FFFF00"/>
                </a:solidFill>
                <a:latin typeface="+mj-lt"/>
                <a:cs typeface="Cooper Black"/>
              </a:rPr>
              <a:t>The world and its condition are in God’s hands</a:t>
            </a:r>
          </a:p>
          <a:p>
            <a:pPr marL="722313" lvl="1" indent="-265113">
              <a:buFont typeface="Arial"/>
              <a:buChar char="•"/>
            </a:pPr>
            <a:r>
              <a:rPr lang="en-US" sz="2400" spc="120" dirty="0" smtClean="0">
                <a:solidFill>
                  <a:srgbClr val="FFFFFF"/>
                </a:solidFill>
                <a:latin typeface="+mj-lt"/>
                <a:cs typeface="Cooper Black"/>
              </a:rPr>
              <a:t>humanity sinned against God</a:t>
            </a:r>
          </a:p>
          <a:p>
            <a:pPr marL="722313" lvl="1" indent="-265113">
              <a:buFont typeface="Arial"/>
              <a:buChar char="•"/>
            </a:pPr>
            <a:r>
              <a:rPr lang="en-US" sz="2400" spc="120" dirty="0" smtClean="0">
                <a:solidFill>
                  <a:srgbClr val="FFFFFF"/>
                </a:solidFill>
                <a:latin typeface="+mj-lt"/>
                <a:cs typeface="Cooper Black"/>
              </a:rPr>
              <a:t>man and creation were cursed because of this sin</a:t>
            </a:r>
          </a:p>
          <a:p>
            <a:pPr marL="722313" lvl="1" indent="-265113">
              <a:buFont typeface="Arial"/>
              <a:buChar char="•"/>
            </a:pPr>
            <a:r>
              <a:rPr lang="en-US" sz="2400" spc="120" dirty="0" smtClean="0">
                <a:solidFill>
                  <a:srgbClr val="FFFFFF"/>
                </a:solidFill>
                <a:latin typeface="+mj-lt"/>
                <a:cs typeface="Cooper Black"/>
              </a:rPr>
              <a:t>God subjected creation to this, And will one day fix it</a:t>
            </a:r>
          </a:p>
          <a:p>
            <a:pPr marL="265113" indent="-265113">
              <a:buFont typeface="Arial"/>
              <a:buChar char="•"/>
            </a:pPr>
            <a:r>
              <a:rPr lang="en-US" sz="2400" spc="120" dirty="0" smtClean="0">
                <a:solidFill>
                  <a:srgbClr val="FFFF00"/>
                </a:solidFill>
                <a:latin typeface="+mj-lt"/>
                <a:cs typeface="Cooper Black"/>
              </a:rPr>
              <a:t>Creation groans (disaster;  disease;  war;  climate)</a:t>
            </a:r>
          </a:p>
        </p:txBody>
      </p:sp>
      <p:sp>
        <p:nvSpPr>
          <p:cNvPr id="8" name="Rectangle 7"/>
          <p:cNvSpPr/>
          <p:nvPr/>
        </p:nvSpPr>
        <p:spPr>
          <a:xfrm>
            <a:off x="76200" y="2324100"/>
            <a:ext cx="9067800" cy="1200328"/>
          </a:xfrm>
          <a:prstGeom prst="rect">
            <a:avLst/>
          </a:prstGeom>
          <a:ln w="15875">
            <a:solidFill>
              <a:schemeClr val="bg1"/>
            </a:solidFill>
          </a:ln>
        </p:spPr>
        <p:txBody>
          <a:bodyPr wrap="square">
            <a:spAutoFit/>
          </a:bodyPr>
          <a:lstStyle/>
          <a:p>
            <a:pPr algn="ctr"/>
            <a:r>
              <a:rPr lang="en-US" sz="2400" spc="120" baseline="30000" dirty="0" smtClean="0">
                <a:solidFill>
                  <a:schemeClr val="bg1"/>
                </a:solidFill>
                <a:latin typeface="Comic Sans MS"/>
                <a:cs typeface="Comic Sans MS"/>
              </a:rPr>
              <a:t>21</a:t>
            </a:r>
            <a:r>
              <a:rPr lang="en-US" sz="2400" spc="120" dirty="0" smtClean="0">
                <a:solidFill>
                  <a:schemeClr val="bg1"/>
                </a:solidFill>
                <a:latin typeface="Comic Sans MS"/>
                <a:cs typeface="Comic Sans MS"/>
              </a:rPr>
              <a:t> .... creation </a:t>
            </a:r>
            <a:r>
              <a:rPr lang="en-US" sz="2400" spc="120" dirty="0" smtClean="0">
                <a:solidFill>
                  <a:schemeClr val="bg1"/>
                </a:solidFill>
                <a:latin typeface="Comic Sans MS"/>
                <a:cs typeface="Comic Sans MS"/>
              </a:rPr>
              <a:t>itself will be </a:t>
            </a:r>
            <a:r>
              <a:rPr lang="en-US" sz="2400" b="1" u="sng" spc="120" dirty="0" smtClean="0">
                <a:solidFill>
                  <a:schemeClr val="bg1"/>
                </a:solidFill>
                <a:latin typeface="Comic Sans MS"/>
                <a:cs typeface="Comic Sans MS"/>
              </a:rPr>
              <a:t>set free </a:t>
            </a:r>
            <a:r>
              <a:rPr lang="en-US" sz="2400" spc="120" dirty="0" smtClean="0">
                <a:solidFill>
                  <a:schemeClr val="bg1"/>
                </a:solidFill>
                <a:latin typeface="Comic Sans MS"/>
                <a:cs typeface="Comic Sans MS"/>
              </a:rPr>
              <a:t>from its bondage to corruption and obtain the </a:t>
            </a:r>
            <a:r>
              <a:rPr lang="en-US" sz="2400" u="sng" spc="120" dirty="0" smtClean="0">
                <a:solidFill>
                  <a:schemeClr val="bg1"/>
                </a:solidFill>
                <a:latin typeface="Comic Sans MS"/>
                <a:cs typeface="Comic Sans MS"/>
              </a:rPr>
              <a:t>freedom of the glory of the children of God</a:t>
            </a:r>
            <a:endParaRPr lang="en-US" sz="2400" u="sng" spc="120" dirty="0">
              <a:solidFill>
                <a:schemeClr val="bg1"/>
              </a:solidFill>
              <a:latin typeface="Comic Sans MS"/>
              <a:cs typeface="Comic Sans MS"/>
            </a:endParaRPr>
          </a:p>
        </p:txBody>
      </p:sp>
      <p:sp>
        <p:nvSpPr>
          <p:cNvPr id="9" name="TextBox 8"/>
          <p:cNvSpPr txBox="1"/>
          <p:nvPr/>
        </p:nvSpPr>
        <p:spPr>
          <a:xfrm>
            <a:off x="0" y="3695700"/>
            <a:ext cx="9144000" cy="461665"/>
          </a:xfrm>
          <a:prstGeom prst="rect">
            <a:avLst/>
          </a:prstGeom>
          <a:noFill/>
        </p:spPr>
        <p:txBody>
          <a:bodyPr wrap="square" rtlCol="0">
            <a:spAutoFit/>
          </a:bodyPr>
          <a:lstStyle/>
          <a:p>
            <a:pPr marL="265113" indent="-265113">
              <a:buFont typeface="Arial"/>
              <a:buChar char="•"/>
            </a:pPr>
            <a:r>
              <a:rPr lang="en-US" sz="2400" spc="120" dirty="0" smtClean="0">
                <a:solidFill>
                  <a:srgbClr val="FFFF00"/>
                </a:solidFill>
                <a:latin typeface="+mj-lt"/>
                <a:cs typeface="Cooper Black"/>
              </a:rPr>
              <a:t>God’s plan, is to redeem His Children &amp; creation itself</a:t>
            </a:r>
            <a:endParaRPr lang="en-US" sz="2400" spc="120" dirty="0">
              <a:solidFill>
                <a:srgbClr val="FFFF00"/>
              </a:solidFill>
              <a:latin typeface="+mj-lt"/>
              <a:cs typeface="Cooper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9"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1785" y="0"/>
            <a:ext cx="6100430" cy="5715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35313</TotalTime>
  <Words>645</Words>
  <Application>Microsoft Macintosh PowerPoint</Application>
  <PresentationFormat>On-screen Show (16:10)</PresentationFormat>
  <Paragraphs>30</Paragraphs>
  <Slides>11</Slides>
  <Notes>3</Notes>
  <HiddenSlides>0</HiddenSlides>
  <MMClips>1</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UC Queensland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304</cp:revision>
  <cp:lastPrinted>2016-08-24T02:22:08Z</cp:lastPrinted>
  <dcterms:created xsi:type="dcterms:W3CDTF">2016-08-22T06:02:51Z</dcterms:created>
  <dcterms:modified xsi:type="dcterms:W3CDTF">2016-08-24T02:30:08Z</dcterms:modified>
</cp:coreProperties>
</file>